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 id="2147483796" r:id="rId6"/>
  </p:sldMasterIdLst>
  <p:notesMasterIdLst>
    <p:notesMasterId r:id="rId30"/>
  </p:notesMasterIdLst>
  <p:sldIdLst>
    <p:sldId id="461" r:id="rId7"/>
    <p:sldId id="323" r:id="rId8"/>
    <p:sldId id="335" r:id="rId9"/>
    <p:sldId id="448" r:id="rId10"/>
    <p:sldId id="296" r:id="rId11"/>
    <p:sldId id="286" r:id="rId12"/>
    <p:sldId id="449" r:id="rId13"/>
    <p:sldId id="451" r:id="rId14"/>
    <p:sldId id="460" r:id="rId15"/>
    <p:sldId id="275" r:id="rId16"/>
    <p:sldId id="452" r:id="rId17"/>
    <p:sldId id="455" r:id="rId18"/>
    <p:sldId id="450" r:id="rId19"/>
    <p:sldId id="454" r:id="rId20"/>
    <p:sldId id="453" r:id="rId21"/>
    <p:sldId id="457" r:id="rId22"/>
    <p:sldId id="456" r:id="rId23"/>
    <p:sldId id="459" r:id="rId24"/>
    <p:sldId id="458" r:id="rId25"/>
    <p:sldId id="258" r:id="rId26"/>
    <p:sldId id="439" r:id="rId27"/>
    <p:sldId id="414" r:id="rId28"/>
    <p:sldId id="42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1"/>
            <p14:sldId id="323"/>
            <p14:sldId id="335"/>
            <p14:sldId id="448"/>
          </p14:sldIdLst>
        </p14:section>
        <p14:section name="Presentation" id="{4B81BE2A-B99D-4E1E-BB9D-735D73F7397E}">
          <p14:sldIdLst>
            <p14:sldId id="296"/>
            <p14:sldId id="286"/>
            <p14:sldId id="449"/>
            <p14:sldId id="451"/>
            <p14:sldId id="460"/>
            <p14:sldId id="275"/>
            <p14:sldId id="452"/>
            <p14:sldId id="455"/>
            <p14:sldId id="450"/>
            <p14:sldId id="454"/>
            <p14:sldId id="453"/>
            <p14:sldId id="457"/>
            <p14:sldId id="456"/>
            <p14:sldId id="459"/>
            <p14:sldId id="458"/>
            <p14:sldId id="258"/>
            <p14:sldId id="439"/>
            <p14:sldId id="414"/>
            <p14:sldId id="4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34262" autoAdjust="0"/>
  </p:normalViewPr>
  <p:slideViewPr>
    <p:cSldViewPr snapToGrid="0">
      <p:cViewPr varScale="1">
        <p:scale>
          <a:sx n="39" d="100"/>
          <a:sy n="39" d="100"/>
        </p:scale>
        <p:origin x="2208" y="6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9/9/2020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a:t>
            </a:r>
          </a:p>
          <a:p>
            <a:r>
              <a:rPr lang="en-US" dirty="0"/>
              <a:t>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and better at choosing the right solutions for the right problems.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04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And, there’s more roles to come. In fact, when new Microsoft cert exams first come out, they’re available to take super cheap (they used to be free, now they’re maybe $20) in beta format, so are relatively risk free. The only catch is that you don’t find out if you pass for a couple months. But Beta Exams Count if you pass them, once they go live. If you don’t pass, you can re-take it when it goes live, just as you would normally. Beta exams are usually limited to a few hundred candidates in English-speaking countries. </a:t>
            </a:r>
          </a:p>
          <a:p>
            <a:pPr marL="0" indent="0">
              <a:buNone/>
            </a:pPr>
            <a:r>
              <a:rPr lang="en-US" sz="1200" dirty="0"/>
              <a:t>&lt;click&gt;</a:t>
            </a:r>
          </a:p>
          <a:p>
            <a:pPr marL="0" indent="0">
              <a:buNone/>
            </a:pPr>
            <a:r>
              <a:rPr lang="en-US" sz="1200" dirty="0"/>
              <a:t>Watch the Microsoft Learn Blog for beta exam announcements. They’re usually posted by Liberty Munson, Microsoft’s long-time cert exam psychometrician. For example, here’s the announcement for the beta for DP-900 in early June, along with a code that works for the first 300 candidates to register for the exam. I got into the beta for cheap, took it and didn’t get my results until two months later in August.</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339514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If you are a developer interested in data, or a database admin, or a data analyst, or an AI and Machine Learning analyst, or anything else that works with data in Azure, then DP-900 is the starting point for you. This exam is now out of beta and costs just $99 to take. It’s a Fundamentals-level exam that covers all the basic and current offerings for Azure, it covers both relational and nonrelational offerings, analytical workloads, and all the core concepts surrounding them. </a:t>
            </a:r>
          </a:p>
          <a:p>
            <a:pPr marL="0" indent="0">
              <a:buNone/>
            </a:pPr>
            <a:endParaRPr lang="en-US" sz="1200" dirty="0"/>
          </a:p>
          <a:p>
            <a:pPr marL="0" indent="0">
              <a:buNone/>
            </a:pPr>
            <a:r>
              <a:rPr lang="en-US" sz="1200" dirty="0"/>
              <a:t>Fundamentals-level exams like AZ-900 and DP-900 are great for learners for Azure, and for broad categories of job descriptions. For example, I am getting everyone on my team of DBAs and Data Analysts to take both AZ-900 and DP-900, it’s a great foundation for working in Azure, so we know what’s possible. But the 900 exams don’t count towards a certification.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When you get to the doing of the work though, then DP-200 and DP-201 come in. These are for implement Azure data solutions, including relational and nonrelational data options and all the options for ELT and ETL, including </a:t>
            </a:r>
            <a:r>
              <a:rPr lang="en-US" sz="1200" b="0" i="0" kern="1200" dirty="0">
                <a:solidFill>
                  <a:schemeClr val="tx1"/>
                </a:solidFill>
                <a:effectLst/>
                <a:latin typeface="+mn-lt"/>
                <a:ea typeface="+mn-ea"/>
                <a:cs typeface="+mn-cs"/>
              </a:rPr>
              <a:t>Azure Cosmos DB, Azure SQL Database, Azure Synapse Analytics (formerly Azure SQL DW), Azure Data Lake Storage, Azure Data Factory, Azure Stream Analytics, Azure Databricks, and Azure Blob storage.</a:t>
            </a:r>
          </a:p>
          <a:p>
            <a:pPr marL="0" indent="0">
              <a:buNone/>
            </a:pPr>
            <a:r>
              <a:rPr lang="en-US" sz="1200" b="0" i="0" kern="1200" dirty="0">
                <a:solidFill>
                  <a:schemeClr val="tx1"/>
                </a:solidFill>
                <a:effectLst/>
                <a:latin typeface="+mn-lt"/>
                <a:ea typeface="+mn-ea"/>
                <a:cs typeface="+mn-cs"/>
              </a:rPr>
              <a:t>&lt;click&gt;</a:t>
            </a:r>
          </a:p>
          <a:p>
            <a:pPr marL="0" indent="0">
              <a:buNone/>
            </a:pPr>
            <a:r>
              <a:rPr lang="en-US" sz="1200" b="0" i="0" kern="1200" dirty="0">
                <a:solidFill>
                  <a:schemeClr val="tx1"/>
                </a:solidFill>
                <a:effectLst/>
                <a:latin typeface="+mn-lt"/>
                <a:ea typeface="+mn-ea"/>
                <a:cs typeface="+mn-cs"/>
              </a:rPr>
              <a:t>There is also a track for folks who send more time administering, securing, configuring, tuning, automating, and monitoring data platforms in Azure, like the three Azure offerings for SQL Server, and also including non-Microsoft products like Azure Database for MySQL or PostgreSQL. DP-300 just came out of Beta and is the clearest possible path for existing SQL DBA’s into a new Azure certification.</a:t>
            </a:r>
          </a:p>
          <a:p>
            <a:pPr marL="0" indent="0">
              <a:buNone/>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3577485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Data Science professionals, there are a couple paths.</a:t>
            </a:r>
          </a:p>
          <a:p>
            <a:pPr marL="0" indent="0">
              <a:buNone/>
            </a:pPr>
            <a:endParaRPr lang="en-US" sz="1200" dirty="0"/>
          </a:p>
          <a:p>
            <a:pPr marL="0" indent="0">
              <a:buNone/>
            </a:pPr>
            <a:r>
              <a:rPr lang="en-US" sz="1200" dirty="0"/>
              <a:t>Start with the AI-900 </a:t>
            </a:r>
            <a:r>
              <a:rPr lang="en-US" sz="1200" dirty="0" err="1"/>
              <a:t>Fundamantals</a:t>
            </a:r>
            <a:r>
              <a:rPr lang="en-US" sz="1200" dirty="0"/>
              <a:t> exam, which is directly for folks entering AI even without technical backgrounds, with no d</a:t>
            </a:r>
            <a:r>
              <a:rPr lang="en-US" sz="1200" b="0" i="0" kern="1200" dirty="0">
                <a:solidFill>
                  <a:schemeClr val="tx1"/>
                </a:solidFill>
                <a:effectLst/>
                <a:latin typeface="+mn-lt"/>
                <a:ea typeface="+mn-ea"/>
                <a:cs typeface="+mn-cs"/>
              </a:rPr>
              <a:t>ata science and software engineering experience are not required. It tests common Machine Learning and AI workloads and how to implement them on Azure, and yes, comes with a free five-part Learning Pathway right there on the website for AI-900.</a:t>
            </a:r>
            <a:endParaRPr lang="en-US" sz="1200" dirty="0"/>
          </a:p>
          <a:p>
            <a:pPr marL="0" indent="0">
              <a:buNone/>
            </a:pPr>
            <a:endParaRPr lang="en-US" sz="1200" dirty="0"/>
          </a:p>
          <a:p>
            <a:pPr marL="0" indent="0">
              <a:buNone/>
            </a:pPr>
            <a:r>
              <a:rPr lang="en-US" sz="1200" dirty="0"/>
              <a:t>DP-100 is the first and only Azure exam out right now, but it tests machine learning workloads running in Azure, developing and deploying models, especially in the Machine Learning Service.</a:t>
            </a:r>
          </a:p>
          <a:p>
            <a:pPr marL="0" indent="0">
              <a:buNone/>
            </a:pPr>
            <a:endParaRPr lang="en-US" sz="1200" dirty="0"/>
          </a:p>
          <a:p>
            <a:pPr marL="0" indent="0">
              <a:buNone/>
            </a:pPr>
            <a:r>
              <a:rPr lang="en-US" sz="1200" dirty="0"/>
              <a:t>Azure AI </a:t>
            </a:r>
            <a:r>
              <a:rPr lang="en-US" sz="1200" dirty="0" err="1"/>
              <a:t>Engieneers</a:t>
            </a:r>
            <a:r>
              <a:rPr lang="en-US" sz="1200" dirty="0"/>
              <a:t> can take AI-100, which certifies the various Microsoft AI solutions and APIs </a:t>
            </a:r>
            <a:r>
              <a:rPr lang="en-US" sz="1200" b="0" i="0" kern="1200" dirty="0">
                <a:solidFill>
                  <a:schemeClr val="tx1"/>
                </a:solidFill>
                <a:effectLst/>
                <a:latin typeface="+mn-lt"/>
                <a:ea typeface="+mn-ea"/>
                <a:cs typeface="+mn-cs"/>
              </a:rPr>
              <a:t>involving natural language processing, speech, computer vision, and conversational AI, as well as the Microsoft Azure Cognitive Services, Azure Bot Service, Azure Cognitive Search, and data storage in Azure.</a:t>
            </a:r>
            <a:r>
              <a:rPr lang="en-US" sz="1200" dirty="0"/>
              <a:t> </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56994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Power Platform developers, some of these exams are out, some are in beta, and some will be released by the end of September, for folks who develop applications, integrations, or process automations in the Azure Power Platform.</a:t>
            </a:r>
          </a:p>
          <a:p>
            <a:pPr marL="0" indent="0">
              <a:buNone/>
            </a:pPr>
            <a:endParaRPr lang="en-US" sz="1200" dirty="0"/>
          </a:p>
          <a:p>
            <a:pPr marL="0" indent="0">
              <a:buNone/>
            </a:pPr>
            <a:r>
              <a:rPr lang="en-US" sz="1200" dirty="0"/>
              <a:t>If you’re not aware, Microsoft really defines a role difference between the Developer and what they call a Functional Consultant. A Functional Consultant has product specific expertise and business consulting, and even inside corporations as an employee, talks in common language to both the business side and IT. So they have created different certification exams for both Developers and Functional Consultants in the power platform, the latter needing to know the capabilities of the platform in order to advise both developers and the business. </a:t>
            </a:r>
          </a:p>
          <a:p>
            <a:pPr marL="0" indent="0">
              <a:buNone/>
            </a:pPr>
            <a:endParaRPr lang="en-US" sz="1200" dirty="0"/>
          </a:p>
          <a:p>
            <a:pPr marL="0" indent="0">
              <a:buNone/>
            </a:pPr>
            <a:r>
              <a:rPr lang="en-US" sz="1200" dirty="0"/>
              <a:t>Again, the new Microsoft cert exams are role based, not technology based, Functional Consultant is one of these new roles.</a:t>
            </a:r>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3565982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infrastructure folks, again, the first exam we talked about here AZ-900 is the place to start, even if you feel it’s too easy, it will force you to know about things you may not have encountered yet, and might be part of a new solution in the future. I took this exam and I’m a DBA, analysts and developers have taken this exam, admins should take this exam.</a:t>
            </a:r>
          </a:p>
          <a:p>
            <a:pPr marL="0" indent="0">
              <a:buNone/>
            </a:pPr>
            <a:r>
              <a:rPr lang="en-US" sz="1200" dirty="0"/>
              <a:t>&lt;click&gt;</a:t>
            </a:r>
          </a:p>
          <a:p>
            <a:pPr marL="0" indent="0">
              <a:buNone/>
            </a:pPr>
            <a:r>
              <a:rPr lang="en-US" sz="1200" dirty="0"/>
              <a:t>The Administrator exam AZ-104 covers </a:t>
            </a:r>
            <a:r>
              <a:rPr lang="en-US" sz="1200" b="0" i="0" kern="1200" dirty="0">
                <a:solidFill>
                  <a:schemeClr val="tx1"/>
                </a:solidFill>
                <a:effectLst/>
                <a:latin typeface="+mn-lt"/>
                <a:ea typeface="+mn-ea"/>
                <a:cs typeface="+mn-cs"/>
              </a:rPr>
              <a:t>implementing, managing, and monitoring an organization’s Azure Environment, with a lot of content around security and governance, as well as ARM templates. This is as straight forward as it gets to an exam that tests a lot of what Sparkhound offers as an Azure Cloud Reseller and Admin.</a:t>
            </a:r>
            <a:endParaRPr lang="en-US" sz="1200" dirty="0"/>
          </a:p>
          <a:p>
            <a:pPr marL="0" indent="0">
              <a:buNone/>
            </a:pPr>
            <a:r>
              <a:rPr lang="en-US" sz="1200" dirty="0"/>
              <a:t>&lt;click&gt;</a:t>
            </a:r>
          </a:p>
          <a:p>
            <a:pPr marL="0" indent="0">
              <a:buNone/>
            </a:pPr>
            <a:r>
              <a:rPr lang="en-US" sz="1200" dirty="0"/>
              <a:t>Messaging Administrator Associate covers Microsoft 365 mail, client access and the Outlook Web App, mobile devices, network infrastructure, role-based permissions, Exchange Online and Advanced Threat Protection. The Teams Admin is just that, focused around Microsoft Teams and the Office365 products around it including SharePoint Online, Azure AD, OneDrive, and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Security Administrator covers Microsoft 365 enterprise and hybrid environment security, threats and enforcement.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The Modern Desktop Administrator Associate covers Windows 10 deployment, connectivity, maintenance, profiles and policies, protecting devices and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Finally the Enterprise Administrator Expert follows any one of the Associate level certs and covers two exams on Mobility and Security and Identity Management, put all that together and the Azure Enterprise Admin Expert certification is just three or four exams away.</a:t>
            </a:r>
          </a:p>
          <a:p>
            <a:pPr marL="0" indent="0">
              <a:buNone/>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3413061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 not going to talk about them tonight because I have limited time but there are also exams for some specific Microsoft platforms like the Dynamics 365 and SAP workloads (if omitted: and obviously a lot of exams for Azure Infrastructure folks).</a:t>
            </a:r>
          </a:p>
          <a:p>
            <a:pPr marL="0" indent="0">
              <a:buNone/>
            </a:pPr>
            <a:r>
              <a:rPr lang="en-US" sz="1200" dirty="0"/>
              <a:t>&lt;click&gt;</a:t>
            </a:r>
          </a:p>
          <a:p>
            <a:pPr marL="0" indent="0">
              <a:buNone/>
            </a:pPr>
            <a:r>
              <a:rPr lang="en-US" sz="1200" dirty="0"/>
              <a:t>So, last question. You’re wondering, with a pandemic, and hurricanes, and between all my hiding under the safety of the covers, how do I take a Microsoft Certification Exam?</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a:t>
            </a:r>
          </a:p>
          <a:p>
            <a:r>
              <a:rPr lang="en-US" sz="1200" b="0" dirty="0">
                <a:solidFill>
                  <a:schemeClr val="tx1"/>
                </a:solidFill>
                <a:latin typeface="+mn-lt"/>
              </a:rPr>
              <a:t>I have taken three online exams since the pandemic started.</a:t>
            </a:r>
          </a:p>
          <a:p>
            <a:endParaRPr lang="en-US" sz="1200" b="0" dirty="0">
              <a:solidFill>
                <a:schemeClr val="tx1"/>
              </a:solidFill>
              <a:latin typeface="+mn-lt"/>
            </a:endParaRP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I’ve got!</a:t>
            </a:r>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103696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a:p>
            <a:endParaRPr lang="en-US" dirty="0"/>
          </a:p>
          <a:p>
            <a:r>
              <a:rPr lang="en-US" dirty="0"/>
              <a:t>The Futures Fund, an organization I volunteer for and care a lot about, is actually hiring contract web developers to assist and develop online training modules for youth and adult education. If you’re interested in a side </a:t>
            </a:r>
            <a:r>
              <a:rPr lang="en-US" dirty="0" err="1"/>
              <a:t>hussle</a:t>
            </a:r>
            <a:r>
              <a:rPr lang="en-US" dirty="0"/>
              <a:t> with your web dev skills, let me know.</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a little info about me, I’ll posted this content on my blog at </a:t>
            </a:r>
            <a:r>
              <a:rPr lang="en-CA"/>
              <a:t>SQLTact.com right </a:t>
            </a:r>
            <a:r>
              <a:rPr lang="en-CA" dirty="0"/>
              <a:t>after this. Thank you!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in the short time I have available I aim to answer three questions.</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had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Ok, second question, what path should go get on.</a:t>
            </a:r>
          </a:p>
          <a:p>
            <a:pPr marL="0" indent="0">
              <a:buNone/>
            </a:pPr>
            <a:endParaRPr lang="en-US" sz="1200" dirty="0"/>
          </a:p>
          <a:p>
            <a:pPr marL="0" indent="0">
              <a:buNone/>
            </a:pPr>
            <a:r>
              <a:rPr lang="en-US" sz="1200" dirty="0"/>
              <a:t>AZ-900 is a Fundamentals level exam, which means its geared towards people entering the technology, even if they have years of technical experience with other Microsoft products. I took AZ-900 for example and in the process I learned a lot about features and solutions available outside of the products in Azure I typically work in. Think of Azure as an entire new ecosystem to work in, AZ-900 is the perfect introduction for everyone whether you are a developer, sysadmin, DBA, or support tech.</a:t>
            </a:r>
          </a:p>
          <a:p>
            <a:pPr marL="0" indent="0">
              <a:buNone/>
            </a:pPr>
            <a:r>
              <a:rPr lang="en-US" sz="1200" dirty="0"/>
              <a:t>&lt;click&gt;</a:t>
            </a:r>
          </a:p>
          <a:p>
            <a:pPr marL="0" indent="0">
              <a:buNone/>
            </a:pPr>
            <a:r>
              <a:rPr lang="en-US" sz="1200" dirty="0"/>
              <a:t>When you go to the website for AZ-900, you get all the links you need to get started right away, for registering for the exam, or for paid training or practice exams. But before you go pay for training, </a:t>
            </a:r>
          </a:p>
          <a:p>
            <a:pPr marL="0" indent="0">
              <a:buNone/>
            </a:pPr>
            <a:r>
              <a:rPr lang="en-US" sz="1200"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3677785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…many of exam sites on Microsoft Learn also includes free self-driven learning content.  These free Learning Paths are available for many cert exams right now to guide you through the entire exam syllabus, with product info, sample questions for review, important differences, infographics, even with free Azure time via temporary sandboxes that let you create the actual services and servers in the browser. You do not have to spend a dime on training yourself up for Azure certs, Microsoft provides everything for you. </a:t>
            </a:r>
          </a:p>
          <a:p>
            <a:pPr marL="0" indent="0">
              <a:buNone/>
            </a:pPr>
            <a:endParaRPr lang="en-US" sz="1200" dirty="0"/>
          </a:p>
          <a:p>
            <a:pPr marL="0" indent="0">
              <a:buNone/>
            </a:pPr>
            <a:r>
              <a:rPr lang="en-US" sz="1200" dirty="0"/>
              <a:t>I personally used the Learning Paths, plus my own experience, to pass AZ-900. And, my opinion, I found the free Microsoft Learning Paths faster and more focused than some of the video series offerings in the MOOC, or </a:t>
            </a:r>
            <a:r>
              <a:rPr lang="en-US" sz="1200" b="0" i="0" kern="1200" dirty="0">
                <a:solidFill>
                  <a:schemeClr val="tx1"/>
                </a:solidFill>
                <a:effectLst/>
                <a:latin typeface="+mn-lt"/>
                <a:ea typeface="+mn-ea"/>
                <a:cs typeface="+mn-cs"/>
              </a:rPr>
              <a:t>Massive Open Online Course platforms.</a:t>
            </a: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3535330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you’re curious what is on each of these exams, straight from Microsoft.com, this provided is the “Skills Measured” section of an exam’s website, this is the “domain”.</a:t>
            </a:r>
          </a:p>
          <a:p>
            <a:endParaRPr lang="en-US" sz="1200" dirty="0"/>
          </a:p>
          <a:p>
            <a:r>
              <a:rPr lang="en-US" sz="1200" dirty="0"/>
              <a:t>The “domain” is determined by a group of SMEs before item writing begins, and is validated by their real-life experience in the field. You know going in how much of the exam will be able each topic, and the specific topics covered, so there’s no surprises.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By the way, if you’re wondering why my screenshots were so dark, it’s because Microsoft Docs now has a built in Dark Theme you can enable. Scroll down, look in the bottom left hand corner, and enjoy.</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3866829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The Browse Certs and Exams page allows you to search for exams or certs by technical topic, like Azure SQL DB or Cosmos DB or Event Hubs or Containers or SharePoint Online. It’s easy to decide what to focus on next. You can also search by job role or job level.</a:t>
            </a:r>
          </a:p>
          <a:p>
            <a:pPr marL="0" indent="0">
              <a:buNone/>
            </a:pPr>
            <a:endParaRPr lang="en-US" sz="1200" dirty="0"/>
          </a:p>
          <a:p>
            <a:pPr marL="0" indent="0">
              <a:buNone/>
            </a:pPr>
            <a:r>
              <a:rPr lang="en-US" sz="1200" dirty="0"/>
              <a:t>But let’s go over some of the exams for roles that are probably watching this presentation.</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97577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you developers who work in Azure, the certification you’re going for starts with exam AZ-204. A full third of AZ-204 is connecting to and using Azure services, but there’s also content on the various server and serverless compute options, security, storage, and monitoring. It tests what you need to know to, for example, to connect various services together to deploy an app on VM or in an Azure App Service. After AZ-204, you can go into Solutions Architect and DevOps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Then, with that prerequisite out of the way, you’re ready to move on to the next levels for Azure Certs for Developers, including the Solutions Architect or DevOps Engineer exams. There is free learning pathway content, with sample questions, available on the website for the exam for AZ-400, for example. AZ-400 covers container architecture, instrumentation, security and compliance, source control, collaboration and continuous integration, as well as delivery and release management.</a:t>
            </a:r>
          </a:p>
          <a:p>
            <a:pPr marL="0" indent="0">
              <a:buNone/>
            </a:pPr>
            <a:r>
              <a:rPr lang="en-US" sz="1200" dirty="0"/>
              <a:t>&lt;click&gt;</a:t>
            </a:r>
          </a:p>
          <a:p>
            <a:pPr marL="0" indent="0">
              <a:buNone/>
            </a:pPr>
            <a:r>
              <a:rPr lang="en-US" sz="1200" dirty="0"/>
              <a:t>If you’re working in the Internet of Things space, there’s an Azure cert for that too, including the </a:t>
            </a:r>
            <a:r>
              <a:rPr lang="en-US" sz="1200" b="0" i="0" kern="1200" dirty="0">
                <a:solidFill>
                  <a:schemeClr val="tx1"/>
                </a:solidFill>
                <a:effectLst/>
                <a:latin typeface="+mn-lt"/>
                <a:ea typeface="+mn-ea"/>
                <a:cs typeface="+mn-cs"/>
              </a:rPr>
              <a:t>Azure IoT service as well as Edge design , networking, debugging, and security. </a:t>
            </a:r>
            <a:endParaRPr lang="en-US" sz="1200" dirty="0"/>
          </a:p>
          <a:p>
            <a:pPr marL="0" indent="0">
              <a:buNone/>
            </a:pPr>
            <a:endParaRPr lang="en-US" sz="1200" dirty="0"/>
          </a:p>
          <a:p>
            <a:pPr marL="0" indent="0">
              <a:buNone/>
            </a:pPr>
            <a:r>
              <a:rPr lang="en-US" sz="1200" dirty="0"/>
              <a:t>Note that these Azure Dev exams aren’t exactly new, in fact, a couple of architect role Azure cert exams will retire at the end of September 2020, including AZ-300 and AZ-301. Those two exams have been replaced by AZ-303 and AZ-304.</a:t>
            </a:r>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206658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tiff"/><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tiff"/><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32.png"/><Relationship Id="rId11" Type="http://schemas.openxmlformats.org/officeDocument/2006/relationships/image" Target="../media/image37.tiff"/><Relationship Id="rId5" Type="http://schemas.openxmlformats.org/officeDocument/2006/relationships/image" Target="../media/image31.png"/><Relationship Id="rId10" Type="http://schemas.openxmlformats.org/officeDocument/2006/relationships/image" Target="../media/image36.tiff"/><Relationship Id="rId4" Type="http://schemas.microsoft.com/office/2007/relationships/hdphoto" Target="../media/hdphoto1.wdp"/><Relationship Id="rId9" Type="http://schemas.openxmlformats.org/officeDocument/2006/relationships/image" Target="../media/image35.png"/><Relationship Id="rId14" Type="http://schemas.openxmlformats.org/officeDocument/2006/relationships/image" Target="../media/image40.tif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1006719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58959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6323489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301296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7651968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3239188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42906134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0638271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3468447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2403682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3583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E003-363F-4772-A277-8121BBE7FE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9216C2-AB53-4C6A-85F6-EE2C50000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36D35CB-8A9B-43BE-BEDD-83FE5E3C0547}"/>
              </a:ext>
            </a:extLst>
          </p:cNvPr>
          <p:cNvSpPr>
            <a:spLocks noGrp="1"/>
          </p:cNvSpPr>
          <p:nvPr>
            <p:ph type="dt" sz="half" idx="10"/>
          </p:nvPr>
        </p:nvSpPr>
        <p:spPr/>
        <p:txBody>
          <a:bodyPr/>
          <a:lstStyle/>
          <a:p>
            <a:fld id="{BDEBBB56-CF8C-44F2-81E5-C0406320DD76}" type="datetimeFigureOut">
              <a:rPr lang="en-CA" smtClean="0"/>
              <a:t>2020-09-09</a:t>
            </a:fld>
            <a:endParaRPr lang="en-CA"/>
          </a:p>
        </p:txBody>
      </p:sp>
      <p:sp>
        <p:nvSpPr>
          <p:cNvPr id="5" name="Footer Placeholder 4">
            <a:extLst>
              <a:ext uri="{FF2B5EF4-FFF2-40B4-BE49-F238E27FC236}">
                <a16:creationId xmlns:a16="http://schemas.microsoft.com/office/drawing/2014/main" id="{7009255E-4A6D-452A-A4A8-DA0DCE4883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722A4E-3346-4EDC-8FA4-5C819F28BCD4}"/>
              </a:ext>
            </a:extLst>
          </p:cNvPr>
          <p:cNvSpPr>
            <a:spLocks noGrp="1"/>
          </p:cNvSpPr>
          <p:nvPr>
            <p:ph type="sldNum" sz="quarter" idx="12"/>
          </p:nvPr>
        </p:nvSpPr>
        <p:spPr/>
        <p:txBody>
          <a:bodyPr/>
          <a:lstStyle/>
          <a:p>
            <a:fld id="{90117B0E-12F8-43CD-B0C9-983B45C3469F}" type="slidenum">
              <a:rPr lang="en-CA" smtClean="0"/>
              <a:t>‹#›</a:t>
            </a:fld>
            <a:endParaRPr lang="en-CA"/>
          </a:p>
        </p:txBody>
      </p:sp>
    </p:spTree>
    <p:extLst>
      <p:ext uri="{BB962C8B-B14F-4D97-AF65-F5344CB8AC3E}">
        <p14:creationId xmlns:p14="http://schemas.microsoft.com/office/powerpoint/2010/main" val="192442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9/9/2020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62727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3"/>
            <a:ext cx="9401560" cy="1875727"/>
          </a:xfrm>
          <a:noFill/>
        </p:spPr>
        <p:txBody>
          <a:bodyPr lIns="0" tIns="0" rIns="0" bIns="182880" anchor="b" anchorCtr="0"/>
          <a:lstStyle>
            <a:lvl1pPr>
              <a:defRPr sz="5295"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1"/>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740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696359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9/9/2020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36002246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11124470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0079704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137355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522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image" Target="../media/image3.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theme" Target="../theme/theme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image" Target="../media/image25.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theme" Target="../theme/theme4.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theme" Target="../theme/theme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theme" Target="../theme/theme6.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image" Target="../media/image45.png"/><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9/9/2020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9/9/2020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42"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 id="2147483788" r:id="rId38"/>
    <p:sldLayoutId id="2147483790" r:id="rId39"/>
    <p:sldLayoutId id="2147483792" r:id="rId40"/>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78246949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learn/certifications/browse/?WT.mc_id=DP-MVP-5003697"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learn/certifications/exams/az-204?WT.mc_id=DP-MVP-5003697"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WT.mc_id=DP-MVP-5003697"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3.xml"/></Relationships>
</file>

<file path=ppt/slides/_rels/slide20.xml.rels><?xml version="1.0" encoding="UTF-8" standalone="yes"?>
<Relationships xmlns="http://schemas.openxmlformats.org/package/2006/relationships"><Relationship Id="rId3" Type="http://schemas.openxmlformats.org/officeDocument/2006/relationships/hyperlink" Target="https://borntolearn.mslearn.net/b/weblog/archive/2014/03/10/certification-update-sql-server-2014" TargetMode="External"/><Relationship Id="rId7" Type="http://schemas.openxmlformats.org/officeDocument/2006/relationships/hyperlink" Target="https://docs.microsoft.com/en-us/learn/certifications/browse/"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docs.microsoft.com/en-us/learn/certifications/posts/mcsa-mcsd-mcse-certifications-retire-with-continued-investment-to-role-based-certifications" TargetMode="External"/><Relationship Id="rId5" Type="http://schemas.openxmlformats.org/officeDocument/2006/relationships/hyperlink" Target="https://techcommunity.microsoft.com/t5/microsoft-learn-blog/" TargetMode="External"/><Relationship Id="rId4" Type="http://schemas.openxmlformats.org/officeDocument/2006/relationships/hyperlink" Target="https://techcommunity.microsoft.com/t5/microsoft-learn-blog/new-beta-exams-az-303-and-az-304-for-azure-solutions-architects/ba-p/146942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88.xml"/><Relationship Id="rId5" Type="http://schemas.openxmlformats.org/officeDocument/2006/relationships/image" Target="../media/image71.jpeg"/><Relationship Id="rId4" Type="http://schemas.openxmlformats.org/officeDocument/2006/relationships/hyperlink" Target="https://www.thewallsproject.org/programs/futures_fun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learn/certifications/exams/az-900?WT.mc_id=DP-MVP-5003697"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learn/certifications/exams/az-900?WT.mc_id=DP-MVP-5003697"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sign&#10;&#10;Description automatically generated">
            <a:extLst>
              <a:ext uri="{FF2B5EF4-FFF2-40B4-BE49-F238E27FC236}">
                <a16:creationId xmlns:a16="http://schemas.microsoft.com/office/drawing/2014/main" id="{D77DF8F9-7F6E-4DE1-843C-9CCC5D45E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466450"/>
            <a:ext cx="6410084" cy="3939159"/>
          </a:xfrm>
          <a:prstGeom prst="rect">
            <a:avLst/>
          </a:prstGeom>
        </p:spPr>
      </p:pic>
      <p:sp>
        <p:nvSpPr>
          <p:cNvPr id="19" name="Rectangle 18">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food, drawing&#10;&#10;Description automatically generated">
            <a:extLst>
              <a:ext uri="{FF2B5EF4-FFF2-40B4-BE49-F238E27FC236}">
                <a16:creationId xmlns:a16="http://schemas.microsoft.com/office/drawing/2014/main" id="{7D981688-0AF1-4F59-B156-627219157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873" y="1471706"/>
            <a:ext cx="3854945" cy="819175"/>
          </a:xfrm>
          <a:prstGeom prst="rect">
            <a:avLst/>
          </a:prstGeom>
        </p:spPr>
      </p:pic>
      <p:sp>
        <p:nvSpPr>
          <p:cNvPr id="21" name="Rectangle 20">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ood, drawing&#10;&#10;Description automatically generated">
            <a:extLst>
              <a:ext uri="{FF2B5EF4-FFF2-40B4-BE49-F238E27FC236}">
                <a16:creationId xmlns:a16="http://schemas.microsoft.com/office/drawing/2014/main" id="{D083B468-0142-4881-8723-DE8F5BA4D2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5873" y="4574422"/>
            <a:ext cx="3854945" cy="819175"/>
          </a:xfrm>
          <a:prstGeom prst="rect">
            <a:avLst/>
          </a:prstGeom>
        </p:spPr>
      </p:pic>
    </p:spTree>
    <p:extLst>
      <p:ext uri="{BB962C8B-B14F-4D97-AF65-F5344CB8AC3E}">
        <p14:creationId xmlns:p14="http://schemas.microsoft.com/office/powerpoint/2010/main" val="2189782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Docs.Microsoft.com Dark Theme</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endParaRPr lang="en-US" sz="2700" u="sng" dirty="0"/>
          </a:p>
          <a:p>
            <a:pPr marL="0" indent="0">
              <a:buNone/>
            </a:pPr>
            <a:endParaRPr lang="en-US" sz="4000" dirty="0"/>
          </a:p>
        </p:txBody>
      </p:sp>
      <p:pic>
        <p:nvPicPr>
          <p:cNvPr id="6" name="Picture 5">
            <a:extLst>
              <a:ext uri="{FF2B5EF4-FFF2-40B4-BE49-F238E27FC236}">
                <a16:creationId xmlns:a16="http://schemas.microsoft.com/office/drawing/2014/main" id="{DDBC7706-27D8-4479-A0A3-5AC17BCFC22B}"/>
              </a:ext>
            </a:extLst>
          </p:cNvPr>
          <p:cNvPicPr>
            <a:picLocks noChangeAspect="1"/>
          </p:cNvPicPr>
          <p:nvPr/>
        </p:nvPicPr>
        <p:blipFill>
          <a:blip r:embed="rId3"/>
          <a:stretch>
            <a:fillRect/>
          </a:stretch>
        </p:blipFill>
        <p:spPr>
          <a:xfrm>
            <a:off x="3826030" y="1228661"/>
            <a:ext cx="4539940" cy="4400678"/>
          </a:xfrm>
          <a:prstGeom prst="rect">
            <a:avLst/>
          </a:prstGeom>
        </p:spPr>
      </p:pic>
    </p:spTree>
    <p:extLst>
      <p:ext uri="{BB962C8B-B14F-4D97-AF65-F5344CB8AC3E}">
        <p14:creationId xmlns:p14="http://schemas.microsoft.com/office/powerpoint/2010/main" val="190924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 Exams and Certs</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dirty="0"/>
              <a:t>Use Product Finder to locate exams for your technology.</a:t>
            </a:r>
            <a:br>
              <a:rPr lang="en-US" sz="2700" dirty="0"/>
            </a:br>
            <a:r>
              <a:rPr lang="en-US" sz="2700" u="sng" dirty="0">
                <a:hlinkClick r:id="rId3"/>
              </a:rPr>
              <a:t>https://docs.microsoft.com/learn/certifications/browse/</a:t>
            </a:r>
            <a:endParaRPr lang="en-US" sz="4000" u="sng" dirty="0"/>
          </a:p>
        </p:txBody>
      </p:sp>
      <p:pic>
        <p:nvPicPr>
          <p:cNvPr id="6" name="Picture 5">
            <a:extLst>
              <a:ext uri="{FF2B5EF4-FFF2-40B4-BE49-F238E27FC236}">
                <a16:creationId xmlns:a16="http://schemas.microsoft.com/office/drawing/2014/main" id="{D288F2F2-DDDD-477E-8A9C-996F5A051E14}"/>
              </a:ext>
            </a:extLst>
          </p:cNvPr>
          <p:cNvPicPr>
            <a:picLocks noChangeAspect="1"/>
          </p:cNvPicPr>
          <p:nvPr/>
        </p:nvPicPr>
        <p:blipFill>
          <a:blip r:embed="rId4"/>
          <a:stretch>
            <a:fillRect/>
          </a:stretch>
        </p:blipFill>
        <p:spPr>
          <a:xfrm>
            <a:off x="0" y="1851632"/>
            <a:ext cx="12192000" cy="5859836"/>
          </a:xfrm>
          <a:prstGeom prst="rect">
            <a:avLst/>
          </a:prstGeom>
        </p:spPr>
      </p:pic>
    </p:spTree>
    <p:extLst>
      <p:ext uri="{BB962C8B-B14F-4D97-AF65-F5344CB8AC3E}">
        <p14:creationId xmlns:p14="http://schemas.microsoft.com/office/powerpoint/2010/main" val="232783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Folks</a:t>
            </a:r>
          </a:p>
        </p:txBody>
      </p:sp>
      <p:sp>
        <p:nvSpPr>
          <p:cNvPr id="3" name="Content Placeholder 2"/>
          <p:cNvSpPr>
            <a:spLocks noGrp="1"/>
          </p:cNvSpPr>
          <p:nvPr>
            <p:ph idx="1"/>
          </p:nvPr>
        </p:nvSpPr>
        <p:spPr>
          <a:xfrm>
            <a:off x="609600" y="990603"/>
            <a:ext cx="10972800" cy="5710000"/>
          </a:xfrm>
        </p:spPr>
        <p:txBody>
          <a:bodyPr>
            <a:normAutofit fontScale="77500" lnSpcReduction="20000"/>
          </a:bodyPr>
          <a:lstStyle/>
          <a:p>
            <a:pPr marL="0" indent="0">
              <a:buNone/>
            </a:pPr>
            <a:r>
              <a:rPr lang="en-US" sz="4000" dirty="0"/>
              <a:t>Azure Developer Associate</a:t>
            </a:r>
          </a:p>
          <a:p>
            <a:pPr marL="0" indent="0">
              <a:buNone/>
            </a:pPr>
            <a:r>
              <a:rPr lang="en-US" sz="4000" dirty="0"/>
              <a:t>	AZ-204: Developing Solutions for Microsoft Azure</a:t>
            </a:r>
            <a:br>
              <a:rPr lang="en-US" sz="4000" dirty="0"/>
            </a:br>
            <a:r>
              <a:rPr lang="en-US" sz="4000" dirty="0"/>
              <a:t>	</a:t>
            </a:r>
            <a:r>
              <a:rPr lang="en-US" sz="3200" u="sng" dirty="0">
                <a:hlinkClick r:id="rId3"/>
              </a:rPr>
              <a:t>https://docs.microsoft.com/learn/certifications/exams/az-204</a:t>
            </a:r>
            <a:endParaRPr lang="en-US" sz="3200" u="sng" dirty="0"/>
          </a:p>
          <a:p>
            <a:pPr marL="0" indent="0">
              <a:buNone/>
            </a:pPr>
            <a:endParaRPr lang="en-US" sz="4000" dirty="0"/>
          </a:p>
          <a:p>
            <a:pPr marL="0" indent="0">
              <a:buNone/>
            </a:pPr>
            <a:r>
              <a:rPr lang="en-US" sz="4000" dirty="0"/>
              <a:t>Then:</a:t>
            </a:r>
          </a:p>
          <a:p>
            <a:pPr marL="0" indent="0">
              <a:buNone/>
            </a:pPr>
            <a:r>
              <a:rPr lang="en-US" sz="4000" dirty="0"/>
              <a:t>Azure Solutions Architect Expert</a:t>
            </a:r>
          </a:p>
          <a:p>
            <a:pPr marL="0" indent="0">
              <a:buNone/>
            </a:pPr>
            <a:r>
              <a:rPr lang="en-US" sz="4000" dirty="0"/>
              <a:t>	AZ-303, AZ-304</a:t>
            </a:r>
            <a:br>
              <a:rPr lang="en-US" sz="4000" dirty="0"/>
            </a:br>
            <a:endParaRPr lang="en-US" sz="4000" dirty="0"/>
          </a:p>
          <a:p>
            <a:pPr marL="0" indent="0">
              <a:buNone/>
            </a:pPr>
            <a:r>
              <a:rPr lang="en-US" sz="4000" dirty="0"/>
              <a:t>DevOps Engineer Expert</a:t>
            </a:r>
          </a:p>
          <a:p>
            <a:pPr marL="0" indent="0">
              <a:buNone/>
            </a:pPr>
            <a:r>
              <a:rPr lang="en-US" sz="4000" dirty="0"/>
              <a:t>	AZ-400</a:t>
            </a:r>
          </a:p>
          <a:p>
            <a:pPr marL="0" indent="0">
              <a:buNone/>
            </a:pPr>
            <a:endParaRPr lang="en-US" sz="4000" dirty="0"/>
          </a:p>
          <a:p>
            <a:pPr marL="0" indent="0">
              <a:buNone/>
            </a:pPr>
            <a:r>
              <a:rPr lang="en-US" sz="4000" dirty="0"/>
              <a:t>IoT Developer Specialty</a:t>
            </a:r>
          </a:p>
          <a:p>
            <a:pPr marL="0" indent="0">
              <a:buNone/>
            </a:pPr>
            <a:r>
              <a:rPr lang="en-US" sz="4000" dirty="0"/>
              <a:t>	AZ-220</a:t>
            </a:r>
          </a:p>
        </p:txBody>
      </p:sp>
      <p:pic>
        <p:nvPicPr>
          <p:cNvPr id="6" name="Picture 5">
            <a:extLst>
              <a:ext uri="{FF2B5EF4-FFF2-40B4-BE49-F238E27FC236}">
                <a16:creationId xmlns:a16="http://schemas.microsoft.com/office/drawing/2014/main" id="{1A7811A7-F1FB-4374-B30A-92F05F77967D}"/>
              </a:ext>
            </a:extLst>
          </p:cNvPr>
          <p:cNvPicPr>
            <a:picLocks noChangeAspect="1"/>
          </p:cNvPicPr>
          <p:nvPr/>
        </p:nvPicPr>
        <p:blipFill>
          <a:blip r:embed="rId4"/>
          <a:stretch>
            <a:fillRect/>
          </a:stretch>
        </p:blipFill>
        <p:spPr>
          <a:xfrm>
            <a:off x="6520954" y="2955054"/>
            <a:ext cx="865823" cy="947891"/>
          </a:xfrm>
          <a:prstGeom prst="rect">
            <a:avLst/>
          </a:prstGeom>
        </p:spPr>
      </p:pic>
      <p:pic>
        <p:nvPicPr>
          <p:cNvPr id="8" name="Picture 7">
            <a:extLst>
              <a:ext uri="{FF2B5EF4-FFF2-40B4-BE49-F238E27FC236}">
                <a16:creationId xmlns:a16="http://schemas.microsoft.com/office/drawing/2014/main" id="{78E31706-53B3-4D94-A8B9-9930FA1403BA}"/>
              </a:ext>
            </a:extLst>
          </p:cNvPr>
          <p:cNvPicPr>
            <a:picLocks noChangeAspect="1"/>
          </p:cNvPicPr>
          <p:nvPr/>
        </p:nvPicPr>
        <p:blipFill>
          <a:blip r:embed="rId4"/>
          <a:stretch>
            <a:fillRect/>
          </a:stretch>
        </p:blipFill>
        <p:spPr>
          <a:xfrm>
            <a:off x="10716577" y="781051"/>
            <a:ext cx="865823" cy="947891"/>
          </a:xfrm>
          <a:prstGeom prst="rect">
            <a:avLst/>
          </a:prstGeom>
        </p:spPr>
      </p:pic>
      <p:pic>
        <p:nvPicPr>
          <p:cNvPr id="9" name="Picture 8">
            <a:extLst>
              <a:ext uri="{FF2B5EF4-FFF2-40B4-BE49-F238E27FC236}">
                <a16:creationId xmlns:a16="http://schemas.microsoft.com/office/drawing/2014/main" id="{6BFB65E2-E07D-4448-BD86-C88CE91DE045}"/>
              </a:ext>
            </a:extLst>
          </p:cNvPr>
          <p:cNvPicPr>
            <a:picLocks noChangeAspect="1"/>
          </p:cNvPicPr>
          <p:nvPr/>
        </p:nvPicPr>
        <p:blipFill>
          <a:blip r:embed="rId4"/>
          <a:stretch>
            <a:fillRect/>
          </a:stretch>
        </p:blipFill>
        <p:spPr>
          <a:xfrm>
            <a:off x="6520953" y="5549424"/>
            <a:ext cx="865823" cy="947891"/>
          </a:xfrm>
          <a:prstGeom prst="rect">
            <a:avLst/>
          </a:prstGeom>
        </p:spPr>
      </p:pic>
      <p:pic>
        <p:nvPicPr>
          <p:cNvPr id="10" name="Picture 9">
            <a:extLst>
              <a:ext uri="{FF2B5EF4-FFF2-40B4-BE49-F238E27FC236}">
                <a16:creationId xmlns:a16="http://schemas.microsoft.com/office/drawing/2014/main" id="{509A873F-18C6-49B2-AFA4-C7E0FF872D3A}"/>
              </a:ext>
            </a:extLst>
          </p:cNvPr>
          <p:cNvPicPr>
            <a:picLocks noChangeAspect="1"/>
          </p:cNvPicPr>
          <p:nvPr/>
        </p:nvPicPr>
        <p:blipFill>
          <a:blip r:embed="rId5"/>
          <a:stretch>
            <a:fillRect/>
          </a:stretch>
        </p:blipFill>
        <p:spPr>
          <a:xfrm>
            <a:off x="6520953" y="4252239"/>
            <a:ext cx="900496" cy="947891"/>
          </a:xfrm>
          <a:prstGeom prst="rect">
            <a:avLst/>
          </a:prstGeom>
        </p:spPr>
      </p:pic>
    </p:spTree>
    <p:extLst>
      <p:ext uri="{BB962C8B-B14F-4D97-AF65-F5344CB8AC3E}">
        <p14:creationId xmlns:p14="http://schemas.microsoft.com/office/powerpoint/2010/main" val="139587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Exams</a:t>
            </a:r>
          </a:p>
        </p:txBody>
      </p:sp>
      <p:sp>
        <p:nvSpPr>
          <p:cNvPr id="3" name="Content Placeholder 2"/>
          <p:cNvSpPr>
            <a:spLocks noGrp="1"/>
          </p:cNvSpPr>
          <p:nvPr>
            <p:ph idx="1"/>
          </p:nvPr>
        </p:nvSpPr>
        <p:spPr>
          <a:xfrm>
            <a:off x="609600" y="990603"/>
            <a:ext cx="10972800" cy="5710000"/>
          </a:xfrm>
        </p:spPr>
        <p:txBody>
          <a:bodyPr>
            <a:normAutofit/>
          </a:bodyPr>
          <a:lstStyle/>
          <a:p>
            <a:r>
              <a:rPr lang="en-US" sz="4000" dirty="0"/>
              <a:t>Watch the Microsoft Learn Blog</a:t>
            </a:r>
            <a:br>
              <a:rPr lang="en-US" sz="4000" dirty="0"/>
            </a:br>
            <a:r>
              <a:rPr lang="en-US" sz="2000" dirty="0">
                <a:hlinkClick r:id="rId3"/>
              </a:rPr>
              <a:t>https://techcommunity.microsoft.com/t5/microsoft-learn-blog/bg-p/MicrosoftLearnBlog</a:t>
            </a:r>
            <a:br>
              <a:rPr lang="en-US" sz="4000" dirty="0"/>
            </a:br>
            <a:endParaRPr lang="en-US" sz="4000" dirty="0"/>
          </a:p>
        </p:txBody>
      </p:sp>
      <p:pic>
        <p:nvPicPr>
          <p:cNvPr id="4" name="Picture 3">
            <a:extLst>
              <a:ext uri="{FF2B5EF4-FFF2-40B4-BE49-F238E27FC236}">
                <a16:creationId xmlns:a16="http://schemas.microsoft.com/office/drawing/2014/main" id="{CEA7C8BB-2204-490C-9CBE-EFF745598197}"/>
              </a:ext>
            </a:extLst>
          </p:cNvPr>
          <p:cNvPicPr>
            <a:picLocks noChangeAspect="1"/>
          </p:cNvPicPr>
          <p:nvPr/>
        </p:nvPicPr>
        <p:blipFill>
          <a:blip r:embed="rId4"/>
          <a:stretch>
            <a:fillRect/>
          </a:stretch>
        </p:blipFill>
        <p:spPr>
          <a:xfrm>
            <a:off x="869126" y="1995256"/>
            <a:ext cx="10453748" cy="4933950"/>
          </a:xfrm>
          <a:prstGeom prst="rect">
            <a:avLst/>
          </a:prstGeom>
        </p:spPr>
      </p:pic>
    </p:spTree>
    <p:extLst>
      <p:ext uri="{BB962C8B-B14F-4D97-AF65-F5344CB8AC3E}">
        <p14:creationId xmlns:p14="http://schemas.microsoft.com/office/powerpoint/2010/main" val="13633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Azure Data Fundamentals</a:t>
            </a:r>
          </a:p>
          <a:p>
            <a:pPr marL="0" indent="0">
              <a:buNone/>
            </a:pPr>
            <a:r>
              <a:rPr lang="en-US" sz="4000" dirty="0"/>
              <a:t>	DP-900</a:t>
            </a:r>
          </a:p>
          <a:p>
            <a:pPr marL="0" indent="0">
              <a:buNone/>
            </a:pPr>
            <a:endParaRPr lang="en-US" sz="4000" dirty="0"/>
          </a:p>
          <a:p>
            <a:pPr marL="0" indent="0">
              <a:buNone/>
            </a:pPr>
            <a:r>
              <a:rPr lang="en-US" sz="4000" dirty="0"/>
              <a:t>Azure Data Engineer Associate</a:t>
            </a:r>
          </a:p>
          <a:p>
            <a:pPr marL="0" indent="0">
              <a:buNone/>
            </a:pPr>
            <a:r>
              <a:rPr lang="en-US" sz="4000" dirty="0"/>
              <a:t>	DP-200, DP-201</a:t>
            </a:r>
          </a:p>
          <a:p>
            <a:pPr marL="0" indent="0">
              <a:buNone/>
            </a:pPr>
            <a:endParaRPr lang="en-US" sz="4000" dirty="0"/>
          </a:p>
          <a:p>
            <a:pPr marL="0" indent="0">
              <a:buNone/>
            </a:pPr>
            <a:r>
              <a:rPr lang="en-US" sz="4000" dirty="0"/>
              <a:t>Azure Database Administrator Associate</a:t>
            </a:r>
          </a:p>
          <a:p>
            <a:pPr marL="0" indent="0">
              <a:buNone/>
            </a:pPr>
            <a:r>
              <a:rPr lang="en-US" sz="4000" dirty="0"/>
              <a:t>	DP-300</a:t>
            </a:r>
          </a:p>
        </p:txBody>
      </p:sp>
      <p:pic>
        <p:nvPicPr>
          <p:cNvPr id="5" name="Picture 4">
            <a:extLst>
              <a:ext uri="{FF2B5EF4-FFF2-40B4-BE49-F238E27FC236}">
                <a16:creationId xmlns:a16="http://schemas.microsoft.com/office/drawing/2014/main" id="{691E5C24-EB5C-480D-8C3D-49E6A0649C10}"/>
              </a:ext>
            </a:extLst>
          </p:cNvPr>
          <p:cNvPicPr>
            <a:picLocks noChangeAspect="1"/>
          </p:cNvPicPr>
          <p:nvPr/>
        </p:nvPicPr>
        <p:blipFill>
          <a:blip r:embed="rId3"/>
          <a:stretch>
            <a:fillRect/>
          </a:stretch>
        </p:blipFill>
        <p:spPr>
          <a:xfrm>
            <a:off x="10369054" y="2897712"/>
            <a:ext cx="865823" cy="947891"/>
          </a:xfrm>
          <a:prstGeom prst="rect">
            <a:avLst/>
          </a:prstGeom>
        </p:spPr>
      </p:pic>
      <p:pic>
        <p:nvPicPr>
          <p:cNvPr id="7" name="Picture 6">
            <a:extLst>
              <a:ext uri="{FF2B5EF4-FFF2-40B4-BE49-F238E27FC236}">
                <a16:creationId xmlns:a16="http://schemas.microsoft.com/office/drawing/2014/main" id="{9D03F2ED-5F3A-4BBC-BE37-A5B8265767B7}"/>
              </a:ext>
            </a:extLst>
          </p:cNvPr>
          <p:cNvPicPr>
            <a:picLocks noChangeAspect="1"/>
          </p:cNvPicPr>
          <p:nvPr/>
        </p:nvPicPr>
        <p:blipFill>
          <a:blip r:embed="rId3"/>
          <a:stretch>
            <a:fillRect/>
          </a:stretch>
        </p:blipFill>
        <p:spPr>
          <a:xfrm>
            <a:off x="10369053" y="4957413"/>
            <a:ext cx="865823" cy="947891"/>
          </a:xfrm>
          <a:prstGeom prst="rect">
            <a:avLst/>
          </a:prstGeom>
        </p:spPr>
      </p:pic>
    </p:spTree>
    <p:extLst>
      <p:ext uri="{BB962C8B-B14F-4D97-AF65-F5344CB8AC3E}">
        <p14:creationId xmlns:p14="http://schemas.microsoft.com/office/powerpoint/2010/main" val="382060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Azure AI Fundamentals</a:t>
            </a:r>
          </a:p>
          <a:p>
            <a:pPr marL="0" indent="0">
              <a:buNone/>
            </a:pPr>
            <a:r>
              <a:rPr lang="en-US" sz="4000" dirty="0"/>
              <a:t>	AI-900</a:t>
            </a:r>
          </a:p>
          <a:p>
            <a:pPr marL="0" indent="0">
              <a:buNone/>
            </a:pPr>
            <a:endParaRPr lang="en-US" sz="4000" dirty="0"/>
          </a:p>
          <a:p>
            <a:pPr marL="0" indent="0">
              <a:buNone/>
            </a:pPr>
            <a:r>
              <a:rPr lang="en-US" sz="4000" dirty="0"/>
              <a:t>Azure Data Science Associate</a:t>
            </a:r>
          </a:p>
          <a:p>
            <a:pPr marL="0" indent="0">
              <a:buNone/>
            </a:pPr>
            <a:r>
              <a:rPr lang="en-US" sz="4000" dirty="0"/>
              <a:t>	DP-100</a:t>
            </a:r>
          </a:p>
          <a:p>
            <a:pPr marL="0" indent="0">
              <a:buNone/>
            </a:pPr>
            <a:endParaRPr lang="en-US" sz="4000" dirty="0"/>
          </a:p>
          <a:p>
            <a:pPr marL="0" indent="0">
              <a:buNone/>
            </a:pPr>
            <a:r>
              <a:rPr lang="en-US" sz="4000" dirty="0"/>
              <a:t>Azure AI Engineer Associate</a:t>
            </a:r>
          </a:p>
          <a:p>
            <a:pPr marL="0" indent="0">
              <a:buNone/>
            </a:pPr>
            <a:r>
              <a:rPr lang="en-US" sz="4000" dirty="0"/>
              <a:t>	AI-100</a:t>
            </a:r>
          </a:p>
        </p:txBody>
      </p:sp>
      <p:pic>
        <p:nvPicPr>
          <p:cNvPr id="4" name="Picture 3">
            <a:extLst>
              <a:ext uri="{FF2B5EF4-FFF2-40B4-BE49-F238E27FC236}">
                <a16:creationId xmlns:a16="http://schemas.microsoft.com/office/drawing/2014/main" id="{A4BF1C56-8F41-4DC0-A8F6-A53CC6427C16}"/>
              </a:ext>
            </a:extLst>
          </p:cNvPr>
          <p:cNvPicPr>
            <a:picLocks noChangeAspect="1"/>
          </p:cNvPicPr>
          <p:nvPr/>
        </p:nvPicPr>
        <p:blipFill>
          <a:blip r:embed="rId3"/>
          <a:stretch>
            <a:fillRect/>
          </a:stretch>
        </p:blipFill>
        <p:spPr>
          <a:xfrm>
            <a:off x="10369054" y="2897712"/>
            <a:ext cx="865823" cy="947891"/>
          </a:xfrm>
          <a:prstGeom prst="rect">
            <a:avLst/>
          </a:prstGeom>
        </p:spPr>
      </p:pic>
      <p:pic>
        <p:nvPicPr>
          <p:cNvPr id="5" name="Picture 4">
            <a:extLst>
              <a:ext uri="{FF2B5EF4-FFF2-40B4-BE49-F238E27FC236}">
                <a16:creationId xmlns:a16="http://schemas.microsoft.com/office/drawing/2014/main" id="{FA194A51-A98D-4733-A006-307C3B9E8F88}"/>
              </a:ext>
            </a:extLst>
          </p:cNvPr>
          <p:cNvPicPr>
            <a:picLocks noChangeAspect="1"/>
          </p:cNvPicPr>
          <p:nvPr/>
        </p:nvPicPr>
        <p:blipFill>
          <a:blip r:embed="rId3"/>
          <a:stretch>
            <a:fillRect/>
          </a:stretch>
        </p:blipFill>
        <p:spPr>
          <a:xfrm>
            <a:off x="10369053" y="5014756"/>
            <a:ext cx="865823" cy="947891"/>
          </a:xfrm>
          <a:prstGeom prst="rect">
            <a:avLst/>
          </a:prstGeom>
        </p:spPr>
      </p:pic>
    </p:spTree>
    <p:extLst>
      <p:ext uri="{BB962C8B-B14F-4D97-AF65-F5344CB8AC3E}">
        <p14:creationId xmlns:p14="http://schemas.microsoft.com/office/powerpoint/2010/main" val="197468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Platform Folks</a:t>
            </a:r>
          </a:p>
        </p:txBody>
      </p:sp>
      <p:sp>
        <p:nvSpPr>
          <p:cNvPr id="3" name="Content Placeholder 2"/>
          <p:cNvSpPr>
            <a:spLocks noGrp="1"/>
          </p:cNvSpPr>
          <p:nvPr>
            <p:ph idx="1"/>
          </p:nvPr>
        </p:nvSpPr>
        <p:spPr>
          <a:xfrm>
            <a:off x="711200" y="990603"/>
            <a:ext cx="10972800" cy="5710000"/>
          </a:xfrm>
        </p:spPr>
        <p:txBody>
          <a:bodyPr>
            <a:normAutofit fontScale="85000" lnSpcReduction="20000"/>
          </a:bodyPr>
          <a:lstStyle/>
          <a:p>
            <a:pPr marL="0" indent="0">
              <a:buNone/>
            </a:pPr>
            <a:r>
              <a:rPr lang="en-US" sz="4000" dirty="0"/>
              <a:t>Power Platform Fundamentals</a:t>
            </a:r>
          </a:p>
          <a:p>
            <a:pPr marL="0" indent="0">
              <a:buNone/>
            </a:pPr>
            <a:r>
              <a:rPr lang="en-US" sz="4000" dirty="0"/>
              <a:t>	PL-900</a:t>
            </a:r>
          </a:p>
          <a:p>
            <a:pPr marL="0" indent="0">
              <a:buNone/>
            </a:pPr>
            <a:endParaRPr lang="en-US" sz="4000" dirty="0"/>
          </a:p>
          <a:p>
            <a:pPr marL="0" indent="0">
              <a:buNone/>
            </a:pPr>
            <a:r>
              <a:rPr lang="en-US" sz="4000" dirty="0"/>
              <a:t>Power Platform App Maker Associate</a:t>
            </a:r>
          </a:p>
          <a:p>
            <a:pPr marL="0" indent="0">
              <a:buNone/>
            </a:pPr>
            <a:r>
              <a:rPr lang="en-US" sz="4000" dirty="0"/>
              <a:t>	PL-100</a:t>
            </a:r>
          </a:p>
          <a:p>
            <a:pPr marL="0" indent="0">
              <a:buNone/>
            </a:pPr>
            <a:endParaRPr lang="en-US" sz="4000" dirty="0"/>
          </a:p>
          <a:p>
            <a:pPr marL="0" indent="0">
              <a:buNone/>
            </a:pPr>
            <a:r>
              <a:rPr lang="en-US" sz="4000" dirty="0"/>
              <a:t>Power Platform Functional Consultant Associate</a:t>
            </a:r>
          </a:p>
          <a:p>
            <a:pPr marL="0" indent="0">
              <a:buNone/>
            </a:pPr>
            <a:r>
              <a:rPr lang="en-US" sz="4000" dirty="0"/>
              <a:t>	PL-200</a:t>
            </a:r>
          </a:p>
          <a:p>
            <a:pPr marL="0" indent="0">
              <a:buNone/>
            </a:pPr>
            <a:endParaRPr lang="en-US" sz="4000" dirty="0"/>
          </a:p>
          <a:p>
            <a:pPr marL="0" indent="0">
              <a:buNone/>
            </a:pPr>
            <a:r>
              <a:rPr lang="en-US" sz="4000" dirty="0"/>
              <a:t>Power Platform Developer Associate</a:t>
            </a:r>
          </a:p>
          <a:p>
            <a:pPr marL="0" indent="0">
              <a:buNone/>
            </a:pPr>
            <a:r>
              <a:rPr lang="en-US" sz="4000" dirty="0"/>
              <a:t>	PL-400</a:t>
            </a:r>
          </a:p>
        </p:txBody>
      </p:sp>
      <p:pic>
        <p:nvPicPr>
          <p:cNvPr id="4" name="Picture 3">
            <a:extLst>
              <a:ext uri="{FF2B5EF4-FFF2-40B4-BE49-F238E27FC236}">
                <a16:creationId xmlns:a16="http://schemas.microsoft.com/office/drawing/2014/main" id="{4D5F4D37-09F7-41AB-B96B-77462689EC62}"/>
              </a:ext>
            </a:extLst>
          </p:cNvPr>
          <p:cNvPicPr>
            <a:picLocks noChangeAspect="1"/>
          </p:cNvPicPr>
          <p:nvPr/>
        </p:nvPicPr>
        <p:blipFill>
          <a:blip r:embed="rId3"/>
          <a:stretch>
            <a:fillRect/>
          </a:stretch>
        </p:blipFill>
        <p:spPr>
          <a:xfrm>
            <a:off x="10614977" y="2154762"/>
            <a:ext cx="865823" cy="947891"/>
          </a:xfrm>
          <a:prstGeom prst="rect">
            <a:avLst/>
          </a:prstGeom>
        </p:spPr>
      </p:pic>
      <p:pic>
        <p:nvPicPr>
          <p:cNvPr id="5" name="Picture 4">
            <a:extLst>
              <a:ext uri="{FF2B5EF4-FFF2-40B4-BE49-F238E27FC236}">
                <a16:creationId xmlns:a16="http://schemas.microsoft.com/office/drawing/2014/main" id="{491BD0FA-79BB-4DDB-B3B5-F975EF24C25A}"/>
              </a:ext>
            </a:extLst>
          </p:cNvPr>
          <p:cNvPicPr>
            <a:picLocks noChangeAspect="1"/>
          </p:cNvPicPr>
          <p:nvPr/>
        </p:nvPicPr>
        <p:blipFill>
          <a:blip r:embed="rId3"/>
          <a:stretch>
            <a:fillRect/>
          </a:stretch>
        </p:blipFill>
        <p:spPr>
          <a:xfrm>
            <a:off x="10614976" y="3755348"/>
            <a:ext cx="865823" cy="947891"/>
          </a:xfrm>
          <a:prstGeom prst="rect">
            <a:avLst/>
          </a:prstGeom>
        </p:spPr>
      </p:pic>
      <p:pic>
        <p:nvPicPr>
          <p:cNvPr id="6" name="Picture 5">
            <a:extLst>
              <a:ext uri="{FF2B5EF4-FFF2-40B4-BE49-F238E27FC236}">
                <a16:creationId xmlns:a16="http://schemas.microsoft.com/office/drawing/2014/main" id="{8B00D28F-4E82-4A7C-B793-1ABF78EC3865}"/>
              </a:ext>
            </a:extLst>
          </p:cNvPr>
          <p:cNvPicPr>
            <a:picLocks noChangeAspect="1"/>
          </p:cNvPicPr>
          <p:nvPr/>
        </p:nvPicPr>
        <p:blipFill>
          <a:blip r:embed="rId3"/>
          <a:stretch>
            <a:fillRect/>
          </a:stretch>
        </p:blipFill>
        <p:spPr>
          <a:xfrm>
            <a:off x="10614976" y="5244531"/>
            <a:ext cx="865823" cy="947891"/>
          </a:xfrm>
          <a:prstGeom prst="rect">
            <a:avLst/>
          </a:prstGeom>
        </p:spPr>
      </p:pic>
    </p:spTree>
    <p:extLst>
      <p:ext uri="{BB962C8B-B14F-4D97-AF65-F5344CB8AC3E}">
        <p14:creationId xmlns:p14="http://schemas.microsoft.com/office/powerpoint/2010/main" val="89377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Infrastructure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3200" dirty="0"/>
              <a:t>Azure Fundamentals				AZ-900</a:t>
            </a:r>
          </a:p>
          <a:p>
            <a:pPr marL="0" indent="0">
              <a:buNone/>
            </a:pPr>
            <a:endParaRPr lang="en-US" sz="3200" dirty="0"/>
          </a:p>
          <a:p>
            <a:pPr marL="0" indent="0">
              <a:buNone/>
            </a:pPr>
            <a:r>
              <a:rPr lang="en-US" sz="3200" dirty="0"/>
              <a:t>Azure Administrator Associate 		AZ-104</a:t>
            </a:r>
          </a:p>
          <a:p>
            <a:pPr marL="0" indent="0">
              <a:buNone/>
            </a:pPr>
            <a:endParaRPr lang="en-US" sz="3200" dirty="0"/>
          </a:p>
          <a:p>
            <a:pPr marL="0" indent="0">
              <a:buNone/>
            </a:pPr>
            <a:r>
              <a:rPr lang="en-US" sz="3200" dirty="0"/>
              <a:t>Messaging Administrator Associate	MS-203</a:t>
            </a:r>
          </a:p>
          <a:p>
            <a:pPr marL="0" indent="0">
              <a:buNone/>
            </a:pPr>
            <a:r>
              <a:rPr lang="en-US" sz="3200" dirty="0"/>
              <a:t>Teams Administrator Associate 		MS-700</a:t>
            </a:r>
          </a:p>
          <a:p>
            <a:pPr marL="0" indent="0">
              <a:buNone/>
            </a:pPr>
            <a:r>
              <a:rPr lang="en-US" sz="3200" dirty="0"/>
              <a:t>Security Administrator Associate		MS-500</a:t>
            </a:r>
          </a:p>
          <a:p>
            <a:pPr marL="0" indent="0">
              <a:buNone/>
            </a:pPr>
            <a:r>
              <a:rPr lang="en-US" sz="3200" dirty="0"/>
              <a:t>Modern Desktop Admin Associate		MD-100, MD-101</a:t>
            </a:r>
          </a:p>
          <a:p>
            <a:pPr marL="0" indent="0">
              <a:buNone/>
            </a:pPr>
            <a:endParaRPr lang="en-US" sz="3200" dirty="0"/>
          </a:p>
          <a:p>
            <a:pPr marL="0" indent="0">
              <a:buNone/>
            </a:pPr>
            <a:r>
              <a:rPr lang="en-US" sz="3200" dirty="0"/>
              <a:t>Enterprise Administrator Expert	MS-100, MS-101</a:t>
            </a:r>
          </a:p>
        </p:txBody>
      </p:sp>
      <p:pic>
        <p:nvPicPr>
          <p:cNvPr id="4" name="Picture 3">
            <a:extLst>
              <a:ext uri="{FF2B5EF4-FFF2-40B4-BE49-F238E27FC236}">
                <a16:creationId xmlns:a16="http://schemas.microsoft.com/office/drawing/2014/main" id="{338FF367-06D7-4084-86E5-668700A12660}"/>
              </a:ext>
            </a:extLst>
          </p:cNvPr>
          <p:cNvPicPr>
            <a:picLocks noChangeAspect="1"/>
          </p:cNvPicPr>
          <p:nvPr/>
        </p:nvPicPr>
        <p:blipFill>
          <a:blip r:embed="rId3"/>
          <a:stretch>
            <a:fillRect/>
          </a:stretch>
        </p:blipFill>
        <p:spPr>
          <a:xfrm>
            <a:off x="10289411" y="5839458"/>
            <a:ext cx="900496" cy="947891"/>
          </a:xfrm>
          <a:prstGeom prst="rect">
            <a:avLst/>
          </a:prstGeom>
        </p:spPr>
      </p:pic>
      <p:pic>
        <p:nvPicPr>
          <p:cNvPr id="5" name="Picture 4">
            <a:extLst>
              <a:ext uri="{FF2B5EF4-FFF2-40B4-BE49-F238E27FC236}">
                <a16:creationId xmlns:a16="http://schemas.microsoft.com/office/drawing/2014/main" id="{90062A41-3E6C-4692-B7FE-69019E1315A1}"/>
              </a:ext>
            </a:extLst>
          </p:cNvPr>
          <p:cNvPicPr>
            <a:picLocks noChangeAspect="1"/>
          </p:cNvPicPr>
          <p:nvPr/>
        </p:nvPicPr>
        <p:blipFill>
          <a:blip r:embed="rId4"/>
          <a:stretch>
            <a:fillRect/>
          </a:stretch>
        </p:blipFill>
        <p:spPr>
          <a:xfrm>
            <a:off x="10289411" y="3672621"/>
            <a:ext cx="865823" cy="947891"/>
          </a:xfrm>
          <a:prstGeom prst="rect">
            <a:avLst/>
          </a:prstGeom>
        </p:spPr>
      </p:pic>
      <p:pic>
        <p:nvPicPr>
          <p:cNvPr id="6" name="Picture 5">
            <a:extLst>
              <a:ext uri="{FF2B5EF4-FFF2-40B4-BE49-F238E27FC236}">
                <a16:creationId xmlns:a16="http://schemas.microsoft.com/office/drawing/2014/main" id="{6392D270-8F02-48B7-9B07-78EEFAF55203}"/>
              </a:ext>
            </a:extLst>
          </p:cNvPr>
          <p:cNvPicPr>
            <a:picLocks noChangeAspect="1"/>
          </p:cNvPicPr>
          <p:nvPr/>
        </p:nvPicPr>
        <p:blipFill>
          <a:blip r:embed="rId4"/>
          <a:stretch>
            <a:fillRect/>
          </a:stretch>
        </p:blipFill>
        <p:spPr>
          <a:xfrm>
            <a:off x="10265820" y="1935976"/>
            <a:ext cx="865823" cy="947891"/>
          </a:xfrm>
          <a:prstGeom prst="rect">
            <a:avLst/>
          </a:prstGeom>
        </p:spPr>
      </p:pic>
    </p:spTree>
    <p:extLst>
      <p:ext uri="{BB962C8B-B14F-4D97-AF65-F5344CB8AC3E}">
        <p14:creationId xmlns:p14="http://schemas.microsoft.com/office/powerpoint/2010/main" val="35812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pPr>
              <a:lnSpc>
                <a:spcPct val="100000"/>
              </a:lnSpc>
            </a:pPr>
            <a:r>
              <a:rPr lang="en-US" sz="6600" dirty="0"/>
              <a:t>New Azure Certifications 101</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1"/>
          </p:nvPr>
        </p:nvSpPr>
        <p:spPr/>
        <p:txBody>
          <a:bodyPr/>
          <a:lstStyle/>
          <a:p>
            <a:endParaRPr lang="en-US" dirty="0"/>
          </a:p>
          <a:p>
            <a:endParaRPr lang="en-US" dirty="0"/>
          </a:p>
          <a:p>
            <a:endParaRPr lang="en-US" dirty="0"/>
          </a:p>
          <a:p>
            <a:endParaRPr lang="en-US" dirty="0"/>
          </a:p>
          <a:p>
            <a:r>
              <a:rPr lang="en-US" dirty="0"/>
              <a:t>William Assaf, Principal Consultant, Sparkhound</a:t>
            </a:r>
          </a:p>
        </p:txBody>
      </p:sp>
      <p:pic>
        <p:nvPicPr>
          <p:cNvPr id="2" name="Picture 1">
            <a:extLst>
              <a:ext uri="{FF2B5EF4-FFF2-40B4-BE49-F238E27FC236}">
                <a16:creationId xmlns:a16="http://schemas.microsoft.com/office/drawing/2014/main" id="{6C831424-182C-48BF-B512-6391891251B4}"/>
              </a:ext>
            </a:extLst>
          </p:cNvPr>
          <p:cNvPicPr>
            <a:picLocks noChangeAspect="1"/>
          </p:cNvPicPr>
          <p:nvPr/>
        </p:nvPicPr>
        <p:blipFill>
          <a:blip r:embed="rId2"/>
          <a:stretch>
            <a:fillRect/>
          </a:stretch>
        </p:blipFill>
        <p:spPr>
          <a:xfrm>
            <a:off x="4349928" y="1644799"/>
            <a:ext cx="3492143" cy="3643712"/>
          </a:xfrm>
          <a:prstGeom prst="rect">
            <a:avLst/>
          </a:prstGeom>
        </p:spPr>
      </p:pic>
    </p:spTree>
    <p:extLst>
      <p:ext uri="{BB962C8B-B14F-4D97-AF65-F5344CB8AC3E}">
        <p14:creationId xmlns:p14="http://schemas.microsoft.com/office/powerpoint/2010/main" val="1060723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3"/>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3"/>
              </a:rPr>
              <a:t>http://www.sqltact.com/2016/07/training-to-do-list-for-new-dba.html</a:t>
            </a:r>
          </a:p>
          <a:p>
            <a:pPr marL="285750" indent="-285750">
              <a:buFont typeface="Arial" panose="020B0604020202020204" pitchFamily="34" charset="0"/>
              <a:buChar char="•"/>
            </a:pPr>
            <a:r>
              <a:rPr lang="en-US" sz="2000" dirty="0">
                <a:hlinkClick r:id="rId4"/>
              </a:rPr>
              <a:t>Microsoft Learn Blog: </a:t>
            </a:r>
            <a:r>
              <a:rPr lang="en-US" sz="2000" dirty="0">
                <a:hlinkClick r:id="rId5"/>
              </a:rPr>
              <a:t>https://techcommunity.microsoft.com/t5/microsoft-learn-blog/</a:t>
            </a:r>
            <a:endParaRPr lang="en-US" sz="2000" dirty="0"/>
          </a:p>
          <a:p>
            <a:pPr marL="285750" indent="-285750">
              <a:buFont typeface="Arial" panose="020B0604020202020204" pitchFamily="34" charset="0"/>
              <a:buChar char="•"/>
            </a:pPr>
            <a:r>
              <a:rPr lang="en-US" sz="2000" b="0" dirty="0">
                <a:hlinkClick r:id="rId6"/>
              </a:rPr>
              <a:t>https://docs.microsoft.com/en-us/learn/certifications/posts/mcsa-mcsd-mcse-certifications-retire-with-continued-investment-to-role-based-certifications</a:t>
            </a:r>
            <a:endParaRPr lang="en-US" sz="2000" b="0" dirty="0"/>
          </a:p>
          <a:p>
            <a:pPr marL="285750" indent="-285750">
              <a:buFont typeface="Arial" panose="020B0604020202020204" pitchFamily="34" charset="0"/>
              <a:buChar char="•"/>
            </a:pPr>
            <a:r>
              <a:rPr lang="en-US" sz="2000" b="0" dirty="0">
                <a:hlinkClick r:id="rId7"/>
              </a:rPr>
              <a:t>https://docs.microsoft.com/en-us/learn/certifications/browse/</a:t>
            </a:r>
            <a:endParaRPr lang="en-US" sz="2000" b="0" dirty="0"/>
          </a:p>
          <a:p>
            <a:pPr marL="285750" indent="-285750">
              <a:buFont typeface="Arial" panose="020B0604020202020204" pitchFamily="34" charset="0"/>
              <a:buChar char="•"/>
            </a:pPr>
            <a:endParaRPr lang="en-US" sz="2000" b="0" dirty="0"/>
          </a:p>
          <a:p>
            <a:pPr marL="285750" indent="-285750">
              <a:buFont typeface="Arial" panose="020B0604020202020204" pitchFamily="34" charset="0"/>
              <a:buChar char="•"/>
            </a:pP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8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Administration Inside Out 2017 and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552672" y="4170368"/>
            <a:ext cx="11172603" cy="2195227"/>
          </a:xfrm>
        </p:spPr>
        <p:txBody>
          <a:bodyPr/>
          <a:lstStyle/>
          <a:p>
            <a:pPr fontAlgn="base"/>
            <a:r>
              <a:rPr lang="en-US" sz="1867" dirty="0"/>
              <a:t>We are thrilled to say the first ever PASS Virtual Summit will be taking place this November! </a:t>
            </a:r>
          </a:p>
          <a:p>
            <a:pPr fontAlgn="base"/>
            <a:endParaRPr lang="en-US" sz="1867" dirty="0"/>
          </a:p>
          <a:p>
            <a:pPr fontAlgn="base"/>
            <a:r>
              <a:rPr lang="en-US" sz="1867" dirty="0"/>
              <a:t>We will be launching PASS Summit into a whole new world, and with that comes exciting opportunities with what we can offer you. We will go beyond simply moving sessions online to fully embracing everything a virtual environment can offer. </a:t>
            </a:r>
            <a:br>
              <a:rPr lang="en-US" sz="1867" dirty="0"/>
            </a:br>
            <a:endParaRPr lang="en-US" sz="1867" dirty="0"/>
          </a:p>
          <a:p>
            <a:pPr fontAlgn="base"/>
            <a:r>
              <a:rPr lang="en-US" sz="1867"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
            <a:ext cx="12192000" cy="3822700"/>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96F9D9E-F427-49BB-98CF-77FD96BCAB23}"/>
              </a:ext>
            </a:extLst>
          </p:cNvPr>
          <p:cNvSpPr txBox="1">
            <a:spLocks/>
          </p:cNvSpPr>
          <p:nvPr/>
        </p:nvSpPr>
        <p:spPr>
          <a:xfrm>
            <a:off x="818144" y="2314233"/>
            <a:ext cx="11975431" cy="9484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atin typeface="Segoe UI" panose="020B0502040204020203" pitchFamily="34" charset="0"/>
                <a:cs typeface="Segoe UI" panose="020B0502040204020203" pitchFamily="34" charset="0"/>
              </a:rPr>
              <a:t>Take Your Career to New Heights</a:t>
            </a:r>
          </a:p>
        </p:txBody>
      </p:sp>
      <p:sp>
        <p:nvSpPr>
          <p:cNvPr id="7" name="Text Placeholder 1">
            <a:extLst>
              <a:ext uri="{FF2B5EF4-FFF2-40B4-BE49-F238E27FC236}">
                <a16:creationId xmlns:a16="http://schemas.microsoft.com/office/drawing/2014/main" id="{948A0D04-9871-43AD-BDC5-5E4BF9A1A2C6}"/>
              </a:ext>
            </a:extLst>
          </p:cNvPr>
          <p:cNvSpPr txBox="1">
            <a:spLocks/>
          </p:cNvSpPr>
          <p:nvPr/>
        </p:nvSpPr>
        <p:spPr>
          <a:xfrm>
            <a:off x="818144" y="3590366"/>
            <a:ext cx="6990351" cy="3905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dirty="0">
                <a:solidFill>
                  <a:srgbClr val="00757A"/>
                </a:solidFill>
                <a:latin typeface="Segoe UI Semibold" panose="020B0702040204020203" pitchFamily="34" charset="0"/>
                <a:cs typeface="Segoe UI Semibold" panose="020B0702040204020203" pitchFamily="34" charset="0"/>
              </a:rPr>
              <a:t>Save $50 USD</a:t>
            </a:r>
          </a:p>
        </p:txBody>
      </p:sp>
      <p:sp>
        <p:nvSpPr>
          <p:cNvPr id="8" name="Rectangle 7">
            <a:extLst>
              <a:ext uri="{FF2B5EF4-FFF2-40B4-BE49-F238E27FC236}">
                <a16:creationId xmlns:a16="http://schemas.microsoft.com/office/drawing/2014/main" id="{D31E8254-B350-45BC-AEC6-87B6E708B056}"/>
              </a:ext>
            </a:extLst>
          </p:cNvPr>
          <p:cNvSpPr/>
          <p:nvPr/>
        </p:nvSpPr>
        <p:spPr>
          <a:xfrm>
            <a:off x="818142" y="4303622"/>
            <a:ext cx="11373857" cy="1569660"/>
          </a:xfrm>
          <a:prstGeom prst="rect">
            <a:avLst/>
          </a:prstGeom>
        </p:spPr>
        <p:txBody>
          <a:bodyPr wrap="square">
            <a:spAutoFit/>
          </a:bodyPr>
          <a:lstStyle/>
          <a:p>
            <a:r>
              <a:rPr lang="en-US" sz="2400" dirty="0">
                <a:latin typeface="Segoe UI" panose="020B0502040204020203" pitchFamily="34" charset="0"/>
                <a:cs typeface="Segoe UI" panose="020B0502040204020203" pitchFamily="34" charset="0"/>
              </a:rPr>
              <a:t>Register for PASS Summit 2020 and you can </a:t>
            </a:r>
            <a:r>
              <a:rPr lang="en-US" sz="2400" b="1" dirty="0">
                <a:latin typeface="Segoe UI" panose="020B0502040204020203" pitchFamily="34" charset="0"/>
                <a:cs typeface="Segoe UI" panose="020B0502040204020203" pitchFamily="34" charset="0"/>
              </a:rPr>
              <a:t>save $50 USD </a:t>
            </a:r>
            <a:r>
              <a:rPr lang="en-US" sz="2400" dirty="0">
                <a:latin typeface="Segoe UI" panose="020B0502040204020203" pitchFamily="34" charset="0"/>
                <a:cs typeface="Segoe UI" panose="020B0502040204020203" pitchFamily="34" charset="0"/>
              </a:rPr>
              <a:t>the registration price.  </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To claim use code </a:t>
            </a:r>
            <a:r>
              <a:rPr lang="en-US" sz="4800" b="1" dirty="0">
                <a:solidFill>
                  <a:schemeClr val="accent2">
                    <a:lumMod val="75000"/>
                  </a:schemeClr>
                </a:solidFill>
              </a:rPr>
              <a:t>LGDISMGY5</a:t>
            </a:r>
            <a:endParaRPr lang="en-US" sz="2400" dirty="0">
              <a:solidFill>
                <a:schemeClr val="accent2">
                  <a:lumMod val="7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81B88EF0-E2A3-4142-8202-23CF8065C523}"/>
              </a:ext>
            </a:extLst>
          </p:cNvPr>
          <p:cNvSpPr/>
          <p:nvPr/>
        </p:nvSpPr>
        <p:spPr>
          <a:xfrm>
            <a:off x="818143" y="5994288"/>
            <a:ext cx="7796467"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 Unique discount code cannot be applied retroactively and cannot be combined with any other offers. </a:t>
            </a:r>
          </a:p>
        </p:txBody>
      </p:sp>
      <p:pic>
        <p:nvPicPr>
          <p:cNvPr id="11" name="Picture 10" descr="A picture containing clock, meter&#10;&#10;Description automatically generated">
            <a:extLst>
              <a:ext uri="{FF2B5EF4-FFF2-40B4-BE49-F238E27FC236}">
                <a16:creationId xmlns:a16="http://schemas.microsoft.com/office/drawing/2014/main" id="{25D8FD60-642A-4719-BC29-3436DE5BF7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077" y="743632"/>
            <a:ext cx="5229100" cy="1569660"/>
          </a:xfrm>
          <a:prstGeom prst="rect">
            <a:avLst/>
          </a:prstGeom>
        </p:spPr>
      </p:pic>
    </p:spTree>
    <p:extLst>
      <p:ext uri="{BB962C8B-B14F-4D97-AF65-F5344CB8AC3E}">
        <p14:creationId xmlns:p14="http://schemas.microsoft.com/office/powerpoint/2010/main" val="1026502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Certs</a:t>
            </a:r>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400" dirty="0"/>
              <a:t>What have they done with my MCSD/MCSE/MCSA?</a:t>
            </a:r>
          </a:p>
          <a:p>
            <a:pPr marL="742950" indent="-742950">
              <a:buFont typeface="+mj-lt"/>
              <a:buAutoNum type="arabicPeriod"/>
            </a:pPr>
            <a:r>
              <a:rPr lang="en-US" sz="4400" dirty="0"/>
              <a:t>What path of cert exams do I have now?</a:t>
            </a:r>
          </a:p>
          <a:p>
            <a:pPr marL="742950" indent="-742950">
              <a:buFont typeface="+mj-lt"/>
              <a:buAutoNum type="arabicPeriod"/>
            </a:pPr>
            <a:r>
              <a:rPr lang="en-US" sz="4400" dirty="0"/>
              <a:t>How do I take an exam while *waving arms around* all this is going on?</a:t>
            </a:r>
          </a:p>
        </p:txBody>
      </p:sp>
    </p:spTree>
    <p:extLst>
      <p:ext uri="{BB962C8B-B14F-4D97-AF65-F5344CB8AC3E}">
        <p14:creationId xmlns:p14="http://schemas.microsoft.com/office/powerpoint/2010/main" val="81093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everyone, </a:t>
            </a:r>
            <a:r>
              <a:rPr lang="en-US" dirty="0">
                <a:hlinkClick r:id="rId3"/>
              </a:rPr>
              <a:t>AZ-900</a:t>
            </a:r>
            <a:r>
              <a:rPr lang="en-US" dirty="0"/>
              <a:t> is a great start</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u="sng"/>
              <a:t>https://docs.microsoft.com/learn/certifications/exams/az-900</a:t>
            </a:r>
          </a:p>
          <a:p>
            <a:pPr marL="0" indent="0">
              <a:buNone/>
            </a:pPr>
            <a:endParaRPr lang="en-US" sz="4000"/>
          </a:p>
          <a:p>
            <a:pPr marL="0" indent="0">
              <a:buNone/>
            </a:pPr>
            <a:endParaRPr lang="en-US" sz="4000"/>
          </a:p>
          <a:p>
            <a:pPr marL="0" indent="0">
              <a:buNone/>
            </a:pPr>
            <a:endParaRPr lang="en-US" sz="4000" dirty="0"/>
          </a:p>
        </p:txBody>
      </p:sp>
      <p:pic>
        <p:nvPicPr>
          <p:cNvPr id="4" name="Picture 3">
            <a:extLst>
              <a:ext uri="{FF2B5EF4-FFF2-40B4-BE49-F238E27FC236}">
                <a16:creationId xmlns:a16="http://schemas.microsoft.com/office/drawing/2014/main" id="{CA0E55E1-CDE9-4EA2-970A-5683C9672B33}"/>
              </a:ext>
            </a:extLst>
          </p:cNvPr>
          <p:cNvPicPr>
            <a:picLocks noChangeAspect="1"/>
          </p:cNvPicPr>
          <p:nvPr/>
        </p:nvPicPr>
        <p:blipFill>
          <a:blip r:embed="rId4"/>
          <a:stretch>
            <a:fillRect/>
          </a:stretch>
        </p:blipFill>
        <p:spPr>
          <a:xfrm>
            <a:off x="0" y="1587714"/>
            <a:ext cx="8536512" cy="5273626"/>
          </a:xfrm>
          <a:prstGeom prst="rect">
            <a:avLst/>
          </a:prstGeom>
        </p:spPr>
      </p:pic>
      <p:pic>
        <p:nvPicPr>
          <p:cNvPr id="6" name="Picture 5">
            <a:extLst>
              <a:ext uri="{FF2B5EF4-FFF2-40B4-BE49-F238E27FC236}">
                <a16:creationId xmlns:a16="http://schemas.microsoft.com/office/drawing/2014/main" id="{19DF84B8-61F9-4A44-B2C7-9178494E05A5}"/>
              </a:ext>
            </a:extLst>
          </p:cNvPr>
          <p:cNvPicPr>
            <a:picLocks noChangeAspect="1"/>
          </p:cNvPicPr>
          <p:nvPr/>
        </p:nvPicPr>
        <p:blipFill>
          <a:blip r:embed="rId5"/>
          <a:stretch>
            <a:fillRect/>
          </a:stretch>
        </p:blipFill>
        <p:spPr>
          <a:xfrm>
            <a:off x="5952564" y="1587714"/>
            <a:ext cx="6239436" cy="6858000"/>
          </a:xfrm>
          <a:prstGeom prst="rect">
            <a:avLst/>
          </a:prstGeom>
        </p:spPr>
      </p:pic>
    </p:spTree>
    <p:extLst>
      <p:ext uri="{BB962C8B-B14F-4D97-AF65-F5344CB8AC3E}">
        <p14:creationId xmlns:p14="http://schemas.microsoft.com/office/powerpoint/2010/main" val="380680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everyone, </a:t>
            </a:r>
            <a:r>
              <a:rPr lang="en-US" dirty="0">
                <a:hlinkClick r:id="rId3"/>
              </a:rPr>
              <a:t>AZ-900</a:t>
            </a:r>
            <a:r>
              <a:rPr lang="en-US" dirty="0"/>
              <a:t> is a great start</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u="sng"/>
              <a:t>https://docs.microsoft.com/learn/certifications/exams/az-900</a:t>
            </a:r>
          </a:p>
          <a:p>
            <a:pPr marL="0" indent="0">
              <a:buNone/>
            </a:pPr>
            <a:endParaRPr lang="en-US" sz="4000"/>
          </a:p>
          <a:p>
            <a:pPr marL="0" indent="0">
              <a:buNone/>
            </a:pPr>
            <a:endParaRPr lang="en-US" sz="4000"/>
          </a:p>
          <a:p>
            <a:pPr marL="0" indent="0">
              <a:buNone/>
            </a:pPr>
            <a:endParaRPr lang="en-US" sz="4000" dirty="0"/>
          </a:p>
        </p:txBody>
      </p:sp>
      <p:pic>
        <p:nvPicPr>
          <p:cNvPr id="4" name="Picture 3">
            <a:extLst>
              <a:ext uri="{FF2B5EF4-FFF2-40B4-BE49-F238E27FC236}">
                <a16:creationId xmlns:a16="http://schemas.microsoft.com/office/drawing/2014/main" id="{CA0E55E1-CDE9-4EA2-970A-5683C9672B33}"/>
              </a:ext>
            </a:extLst>
          </p:cNvPr>
          <p:cNvPicPr>
            <a:picLocks noChangeAspect="1"/>
          </p:cNvPicPr>
          <p:nvPr/>
        </p:nvPicPr>
        <p:blipFill>
          <a:blip r:embed="rId4"/>
          <a:stretch>
            <a:fillRect/>
          </a:stretch>
        </p:blipFill>
        <p:spPr>
          <a:xfrm>
            <a:off x="0" y="1587714"/>
            <a:ext cx="8536512" cy="5273626"/>
          </a:xfrm>
          <a:prstGeom prst="rect">
            <a:avLst/>
          </a:prstGeom>
        </p:spPr>
      </p:pic>
      <p:pic>
        <p:nvPicPr>
          <p:cNvPr id="6" name="Picture 5">
            <a:extLst>
              <a:ext uri="{FF2B5EF4-FFF2-40B4-BE49-F238E27FC236}">
                <a16:creationId xmlns:a16="http://schemas.microsoft.com/office/drawing/2014/main" id="{19DF84B8-61F9-4A44-B2C7-9178494E05A5}"/>
              </a:ext>
            </a:extLst>
          </p:cNvPr>
          <p:cNvPicPr>
            <a:picLocks noChangeAspect="1"/>
          </p:cNvPicPr>
          <p:nvPr/>
        </p:nvPicPr>
        <p:blipFill>
          <a:blip r:embed="rId5"/>
          <a:stretch>
            <a:fillRect/>
          </a:stretch>
        </p:blipFill>
        <p:spPr>
          <a:xfrm>
            <a:off x="6026393" y="0"/>
            <a:ext cx="6239436" cy="6858000"/>
          </a:xfrm>
          <a:prstGeom prst="rect">
            <a:avLst/>
          </a:prstGeom>
        </p:spPr>
      </p:pic>
    </p:spTree>
    <p:extLst>
      <p:ext uri="{BB962C8B-B14F-4D97-AF65-F5344CB8AC3E}">
        <p14:creationId xmlns:p14="http://schemas.microsoft.com/office/powerpoint/2010/main" val="3345666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otalTime>41</TotalTime>
  <Words>3721</Words>
  <Application>Microsoft Office PowerPoint</Application>
  <PresentationFormat>Widescreen</PresentationFormat>
  <Paragraphs>250</Paragraphs>
  <Slides>23</Slides>
  <Notes>18</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23</vt:i4>
      </vt:variant>
    </vt:vector>
  </HeadingPairs>
  <TitlesOfParts>
    <vt:vector size="44"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Semibold</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PASS 2013_SpeakerTemplate_16x9</vt:lpstr>
      <vt:lpstr>PowerPoint Presentation</vt:lpstr>
      <vt:lpstr>New Azure Certifications 101</vt:lpstr>
      <vt:lpstr>PowerPoint Presentation</vt:lpstr>
      <vt:lpstr>PowerPoint Presentation</vt:lpstr>
      <vt:lpstr>Certified Technology Professionals</vt:lpstr>
      <vt:lpstr>Azure Certs</vt:lpstr>
      <vt:lpstr>Role-based certs have replaced older certs</vt:lpstr>
      <vt:lpstr>For everyone, AZ-900 is a great start</vt:lpstr>
      <vt:lpstr>For everyone, AZ-900 is a great start</vt:lpstr>
      <vt:lpstr>What Is On a Cert Exam?</vt:lpstr>
      <vt:lpstr>Docs.Microsoft.com Dark Theme</vt:lpstr>
      <vt:lpstr>Browse Exams and Certs</vt:lpstr>
      <vt:lpstr>Dev Folks</vt:lpstr>
      <vt:lpstr>Beta Exams</vt:lpstr>
      <vt:lpstr>Database Folks</vt:lpstr>
      <vt:lpstr>Data Science Folks</vt:lpstr>
      <vt:lpstr>Power Platform Folks</vt:lpstr>
      <vt:lpstr>Core Infrastructure Folks</vt:lpstr>
      <vt:lpstr>But Right Now? How?</vt:lpstr>
      <vt:lpstr>Helpful Links</vt:lpstr>
      <vt:lpstr>Support your Local STEM Initiatives</vt:lpstr>
      <vt:lpstr>SQL Server 2017 Inside Out</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2</cp:revision>
  <dcterms:created xsi:type="dcterms:W3CDTF">2020-09-09T22:16:22Z</dcterms:created>
  <dcterms:modified xsi:type="dcterms:W3CDTF">2020-09-09T22:57:25Z</dcterms:modified>
</cp:coreProperties>
</file>